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8" r:id="rId3"/>
    <p:sldId id="257" r:id="rId4"/>
    <p:sldId id="260" r:id="rId5"/>
    <p:sldId id="259" r:id="rId6"/>
    <p:sldId id="261" r:id="rId7"/>
    <p:sldId id="263" r:id="rId8"/>
    <p:sldId id="262" r:id="rId9"/>
    <p:sldId id="264" r:id="rId10"/>
    <p:sldId id="268" r:id="rId11"/>
    <p:sldId id="269" r:id="rId12"/>
    <p:sldId id="270" r:id="rId13"/>
    <p:sldId id="265" r:id="rId14"/>
    <p:sldId id="266" r:id="rId15"/>
    <p:sldId id="267"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p:restoredTop sz="87580"/>
  </p:normalViewPr>
  <p:slideViewPr>
    <p:cSldViewPr snapToGrid="0" snapToObjects="1">
      <p:cViewPr>
        <p:scale>
          <a:sx n="100" d="100"/>
          <a:sy n="100" d="100"/>
        </p:scale>
        <p:origin x="12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1797C-FE73-4449-AA2F-E72B87BF8044}" type="datetimeFigureOut">
              <a:rPr kumimoji="1" lang="zh-CN" altLang="en-US" smtClean="0"/>
              <a:t>2017/11/27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9CBF0-E86C-8B46-8369-1F95602F5037}" type="slidenum">
              <a:rPr kumimoji="1" lang="zh-CN" altLang="en-US" smtClean="0"/>
              <a:t>‹#›</a:t>
            </a:fld>
            <a:endParaRPr kumimoji="1" lang="zh-CN" altLang="en-US"/>
          </a:p>
        </p:txBody>
      </p:sp>
    </p:spTree>
    <p:extLst>
      <p:ext uri="{BB962C8B-B14F-4D97-AF65-F5344CB8AC3E}">
        <p14:creationId xmlns:p14="http://schemas.microsoft.com/office/powerpoint/2010/main" val="21162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en.wikipedia.org/wiki/Vertex_(graph_theory)"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graph is a structure describing a set of objects in which some pairs of the objects are in some sense related. </a:t>
            </a:r>
          </a:p>
          <a:p>
            <a:r>
              <a:rPr lang="en-US" altLang="zh-CN" sz="1200" b="0" i="0" kern="1200" dirty="0" smtClean="0">
                <a:solidFill>
                  <a:schemeClr val="tx1"/>
                </a:solidFill>
                <a:effectLst/>
                <a:latin typeface="+mn-lt"/>
                <a:ea typeface="+mn-ea"/>
                <a:cs typeface="+mn-cs"/>
              </a:rPr>
              <a:t>A graph contain two components, vertices or nodes</a:t>
            </a:r>
            <a:r>
              <a:rPr lang="en-US" altLang="zh-CN" sz="1200" b="0" i="0" kern="1200" baseline="0" dirty="0" smtClean="0">
                <a:solidFill>
                  <a:schemeClr val="tx1"/>
                </a:solidFill>
                <a:effectLst/>
                <a:latin typeface="+mn-lt"/>
                <a:ea typeface="+mn-ea"/>
                <a:cs typeface="+mn-cs"/>
              </a:rPr>
              <a:t> and edges.</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objects correspond to mathematical abstractions called </a:t>
            </a:r>
            <a:r>
              <a:rPr lang="en-US" altLang="zh-CN" sz="1200" b="0" i="0" u="none" strike="noStrike" kern="1200" dirty="0" smtClean="0">
                <a:solidFill>
                  <a:schemeClr val="tx1"/>
                </a:solidFill>
                <a:effectLst/>
                <a:latin typeface="+mn-lt"/>
                <a:ea typeface="+mn-ea"/>
                <a:cs typeface="+mn-cs"/>
                <a:hlinkClick r:id="rId3" tooltip="Vertex (graph theory)"/>
              </a:rPr>
              <a:t>vertices</a:t>
            </a:r>
            <a:r>
              <a:rPr lang="en-US" altLang="zh-CN" sz="1200" b="0" i="0" kern="1200" dirty="0" smtClean="0">
                <a:solidFill>
                  <a:schemeClr val="tx1"/>
                </a:solidFill>
                <a:effectLst/>
                <a:latin typeface="+mn-lt"/>
                <a:ea typeface="+mn-ea"/>
                <a:cs typeface="+mn-cs"/>
              </a:rPr>
              <a:t> (also called nodes or points) and each of the related pairs of vertices is called an edge (also called an arc or line).</a:t>
            </a:r>
            <a:endParaRPr kumimoji="1" lang="zh-CN" altLang="en-US" b="0" i="0" dirty="0">
              <a:latin typeface="+mn-lt"/>
            </a:endParaRPr>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3</a:t>
            </a:fld>
            <a:endParaRPr kumimoji="1" lang="zh-CN" altLang="en-US"/>
          </a:p>
        </p:txBody>
      </p:sp>
    </p:spTree>
    <p:extLst>
      <p:ext uri="{BB962C8B-B14F-4D97-AF65-F5344CB8AC3E}">
        <p14:creationId xmlns:p14="http://schemas.microsoft.com/office/powerpoint/2010/main" val="13372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 more complex example would</a:t>
            </a:r>
            <a:r>
              <a:rPr kumimoji="1" lang="en-US" altLang="zh-CN" baseline="0" dirty="0" smtClean="0"/>
              <a:t> be the gene regulatory network in biology. We know in human there are around 20000 genes, and many genes have regulatory relationship, one gene is controlling the expression of another gene. In this a little complicated network, HES1 and HAP1 are regulated by a lot of other genes.</a:t>
            </a:r>
          </a:p>
          <a:p>
            <a:r>
              <a:rPr kumimoji="1" lang="en-US" altLang="zh-CN" baseline="0" dirty="0" smtClean="0"/>
              <a:t>The structure of the network is very important for scientist to know how biological components are organized together, and how how different genes are clustered together to form a functional module. But usually the structure of a graph is hidden from us, and what we are interested is to infer the latent structure of graph from the </a:t>
            </a:r>
            <a:r>
              <a:rPr kumimoji="1" lang="en-US" altLang="zh-CN" baseline="0" dirty="0" err="1" smtClean="0"/>
              <a:t>obserale</a:t>
            </a:r>
            <a:r>
              <a:rPr kumimoji="1" lang="en-US" altLang="zh-CN" baseline="0" dirty="0" smtClean="0"/>
              <a:t> co-</a:t>
            </a:r>
            <a:r>
              <a:rPr kumimoji="1" lang="en-US" altLang="zh-CN" baseline="0" dirty="0" err="1" smtClean="0"/>
              <a:t>expession</a:t>
            </a:r>
            <a:r>
              <a:rPr kumimoji="1" lang="en-US" altLang="zh-CN" baseline="0" dirty="0" smtClean="0"/>
              <a:t> data.</a:t>
            </a:r>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4</a:t>
            </a:fld>
            <a:endParaRPr kumimoji="1" lang="zh-CN" altLang="en-US"/>
          </a:p>
        </p:txBody>
      </p:sp>
    </p:spTree>
    <p:extLst>
      <p:ext uri="{BB962C8B-B14F-4D97-AF65-F5344CB8AC3E}">
        <p14:creationId xmlns:p14="http://schemas.microsoft.com/office/powerpoint/2010/main" val="1179889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One simplest idea is marginal</a:t>
            </a:r>
            <a:r>
              <a:rPr kumimoji="1" lang="en-US" altLang="zh-CN" baseline="0" dirty="0" smtClean="0"/>
              <a:t> correlation which we ignore all the other columns and </a:t>
            </a:r>
            <a:r>
              <a:rPr kumimoji="1" lang="en-US" altLang="zh-CN" baseline="0" dirty="0" smtClean="0"/>
              <a:t>simply look at the variable j and k, and calculate some statistical measure of association between them. One easiest way would be the Pearson correlation. and if we calculate the pairwise correlation, we get the </a:t>
            </a:r>
            <a:r>
              <a:rPr kumimoji="1" lang="en-US" altLang="zh-CN" baseline="0" dirty="0" err="1" smtClean="0"/>
              <a:t>covariane</a:t>
            </a:r>
            <a:r>
              <a:rPr kumimoji="1" lang="en-US" altLang="zh-CN" baseline="0" dirty="0" smtClean="0"/>
              <a:t> matrix. And if the value is above some certain </a:t>
            </a:r>
            <a:r>
              <a:rPr lang="en-US" altLang="zh-CN" dirty="0" smtClean="0"/>
              <a:t>Threshold</a:t>
            </a:r>
            <a:r>
              <a:rPr lang="zh-CN" altLang="en-US" dirty="0" smtClean="0"/>
              <a:t>， </a:t>
            </a:r>
            <a:r>
              <a:rPr lang="en-US" altLang="zh-CN" dirty="0" smtClean="0"/>
              <a:t>we</a:t>
            </a:r>
            <a:r>
              <a:rPr lang="en-US" altLang="zh-CN" baseline="0" dirty="0" smtClean="0"/>
              <a:t> draw a line between j and k.</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We can also use some more robust and reliable measure like </a:t>
            </a:r>
            <a:r>
              <a:rPr lang="en-US" altLang="zh-CN" sz="1200" kern="1200" dirty="0" smtClean="0">
                <a:solidFill>
                  <a:schemeClr val="tx1"/>
                </a:solidFill>
                <a:effectLst/>
                <a:latin typeface="+mn-lt"/>
                <a:ea typeface="+mn-ea"/>
                <a:cs typeface="+mn-cs"/>
              </a:rPr>
              <a:t>Kendall t , or Distance Correlation,</a:t>
            </a:r>
            <a:r>
              <a:rPr lang="en-US" altLang="zh-CN" sz="1200" kern="1200" baseline="0" dirty="0" smtClean="0">
                <a:solidFill>
                  <a:schemeClr val="tx1"/>
                </a:solidFill>
                <a:effectLst/>
                <a:latin typeface="+mn-lt"/>
                <a:ea typeface="+mn-ea"/>
                <a:cs typeface="+mn-cs"/>
              </a:rPr>
              <a:t> but the basic idea is the same.</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5</a:t>
            </a:fld>
            <a:endParaRPr kumimoji="1" lang="zh-CN" altLang="en-US"/>
          </a:p>
        </p:txBody>
      </p:sp>
    </p:spTree>
    <p:extLst>
      <p:ext uri="{BB962C8B-B14F-4D97-AF65-F5344CB8AC3E}">
        <p14:creationId xmlns:p14="http://schemas.microsoft.com/office/powerpoint/2010/main" val="146045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One</a:t>
            </a:r>
            <a:r>
              <a:rPr lang="en-US" altLang="zh-CN" sz="1200" kern="1200" baseline="0" dirty="0" smtClean="0">
                <a:solidFill>
                  <a:schemeClr val="tx1"/>
                </a:solidFill>
                <a:effectLst/>
                <a:latin typeface="+mn-lt"/>
                <a:ea typeface="+mn-ea"/>
                <a:cs typeface="+mn-cs"/>
              </a:rPr>
              <a:t> problem in </a:t>
            </a:r>
            <a:r>
              <a:rPr lang="en-US" altLang="zh-CN" sz="1200" kern="1200" baseline="0" dirty="0" err="1" smtClean="0">
                <a:solidFill>
                  <a:schemeClr val="tx1"/>
                </a:solidFill>
                <a:effectLst/>
                <a:latin typeface="+mn-lt"/>
                <a:ea typeface="+mn-ea"/>
                <a:cs typeface="+mn-cs"/>
              </a:rPr>
              <a:t>marignal</a:t>
            </a:r>
            <a:r>
              <a:rPr lang="en-US" altLang="zh-CN" sz="1200" kern="1200" baseline="0" dirty="0" smtClean="0">
                <a:solidFill>
                  <a:schemeClr val="tx1"/>
                </a:solidFill>
                <a:effectLst/>
                <a:latin typeface="+mn-lt"/>
                <a:ea typeface="+mn-ea"/>
                <a:cs typeface="+mn-cs"/>
              </a:rPr>
              <a:t> correlation is we only consider two variables, and ignore all other structure of the network, but actually it matters a lot. For example, in the graph, A has connection with both B and C, if A has high expression, then both B and C would have high </a:t>
            </a:r>
            <a:r>
              <a:rPr lang="en-US" altLang="zh-CN" sz="1200" kern="1200" baseline="0" dirty="0" err="1" smtClean="0">
                <a:solidFill>
                  <a:schemeClr val="tx1"/>
                </a:solidFill>
                <a:effectLst/>
                <a:latin typeface="+mn-lt"/>
                <a:ea typeface="+mn-ea"/>
                <a:cs typeface="+mn-cs"/>
              </a:rPr>
              <a:t>probablity</a:t>
            </a:r>
            <a:r>
              <a:rPr lang="en-US" altLang="zh-CN" sz="1200" kern="1200" baseline="0" dirty="0" smtClean="0">
                <a:solidFill>
                  <a:schemeClr val="tx1"/>
                </a:solidFill>
                <a:effectLst/>
                <a:latin typeface="+mn-lt"/>
                <a:ea typeface="+mn-ea"/>
                <a:cs typeface="+mn-cs"/>
              </a:rPr>
              <a:t> to have high expression also. So from the marginal correlation, B and C will have a high correlation, and in fact, B and C are not </a:t>
            </a:r>
            <a:r>
              <a:rPr lang="en-US" altLang="zh-CN" sz="1200" kern="1200" baseline="0" dirty="0" err="1" smtClean="0">
                <a:solidFill>
                  <a:schemeClr val="tx1"/>
                </a:solidFill>
                <a:effectLst/>
                <a:latin typeface="+mn-lt"/>
                <a:ea typeface="+mn-ea"/>
                <a:cs typeface="+mn-cs"/>
              </a:rPr>
              <a:t>conncected</a:t>
            </a:r>
            <a:r>
              <a:rPr lang="en-US" altLang="zh-CN"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The partial correlation between X and Y , given Z, is a measure of association between X and Y after removing the effect of Z. </a:t>
            </a:r>
            <a:r>
              <a:rPr lang="en-US" altLang="zh-CN" sz="1200" kern="1200" dirty="0" err="1" smtClean="0">
                <a:solidFill>
                  <a:schemeClr val="tx1"/>
                </a:solidFill>
                <a:effectLst/>
                <a:latin typeface="+mn-lt"/>
                <a:ea typeface="+mn-ea"/>
                <a:cs typeface="+mn-cs"/>
              </a:rPr>
              <a:t>Mathmatically</a:t>
            </a:r>
            <a:r>
              <a:rPr lang="en-US" altLang="zh-CN" sz="1200" kern="1200" dirty="0" smtClean="0">
                <a:solidFill>
                  <a:schemeClr val="tx1"/>
                </a:solidFill>
                <a:effectLst/>
                <a:latin typeface="+mn-lt"/>
                <a:ea typeface="+mn-ea"/>
                <a:cs typeface="+mn-cs"/>
              </a:rPr>
              <a:t>, if ... then the inverse </a:t>
            </a:r>
            <a:r>
              <a:rPr lang="en-US" altLang="zh-CN" sz="1200" kern="1200" dirty="0" err="1" smtClean="0">
                <a:solidFill>
                  <a:schemeClr val="tx1"/>
                </a:solidFill>
                <a:effectLst/>
                <a:latin typeface="+mn-lt"/>
                <a:ea typeface="+mn-ea"/>
                <a:cs typeface="+mn-cs"/>
              </a:rPr>
              <a:t>covariane</a:t>
            </a:r>
            <a:r>
              <a:rPr lang="en-US" altLang="zh-CN" sz="1200" kern="1200" baseline="0" dirty="0" smtClean="0">
                <a:solidFill>
                  <a:schemeClr val="tx1"/>
                </a:solidFill>
                <a:effectLst/>
                <a:latin typeface="+mn-lt"/>
                <a:ea typeface="+mn-ea"/>
                <a:cs typeface="+mn-cs"/>
              </a:rPr>
              <a:t> matrix also called precision matrix describe the partial correlation. So if two node has partial correlation zero, that means they are conditionally independent. So our job now becomes to estimate the inverse covariance matrix.</a:t>
            </a:r>
          </a:p>
          <a:p>
            <a:r>
              <a:rPr lang="en-US" altLang="zh-CN" sz="1200" kern="1200" baseline="0" dirty="0" smtClean="0">
                <a:solidFill>
                  <a:schemeClr val="tx1"/>
                </a:solidFill>
                <a:effectLst/>
                <a:latin typeface="+mn-lt"/>
                <a:ea typeface="+mn-ea"/>
                <a:cs typeface="+mn-cs"/>
              </a:rPr>
              <a:t>The problem is...</a:t>
            </a:r>
          </a:p>
          <a:p>
            <a:r>
              <a:rPr lang="en-US" altLang="zh-CN" sz="1200" kern="1200" baseline="0" dirty="0" smtClean="0">
                <a:solidFill>
                  <a:schemeClr val="tx1"/>
                </a:solidFill>
                <a:effectLst/>
                <a:latin typeface="+mn-lt"/>
                <a:ea typeface="+mn-ea"/>
                <a:cs typeface="+mn-cs"/>
              </a:rPr>
              <a:t>But luckily, ..., which means majority pair of nodes are not connected, their partial correlation is zero.</a:t>
            </a:r>
            <a:endParaRPr lang="en-US" altLang="zh-CN" dirty="0">
              <a:latin typeface="+mn-lt"/>
            </a:endParaRPr>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6</a:t>
            </a:fld>
            <a:endParaRPr kumimoji="1" lang="zh-CN" altLang="en-US"/>
          </a:p>
        </p:txBody>
      </p:sp>
    </p:spTree>
    <p:extLst>
      <p:ext uri="{BB962C8B-B14F-4D97-AF65-F5344CB8AC3E}">
        <p14:creationId xmlns:p14="http://schemas.microsoft.com/office/powerpoint/2010/main" val="53756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address this question, in 2006, </a:t>
            </a:r>
            <a:r>
              <a:rPr kumimoji="1" lang="en-US" altLang="zh-CN" dirty="0" err="1" smtClean="0"/>
              <a:t>Meinshausen</a:t>
            </a:r>
            <a:r>
              <a:rPr kumimoji="1" lang="en-US" altLang="zh-CN" dirty="0" smtClean="0"/>
              <a:t> and </a:t>
            </a:r>
            <a:r>
              <a:rPr kumimoji="1" lang="en-US" altLang="zh-CN" dirty="0" err="1" smtClean="0"/>
              <a:t>Buhlmann</a:t>
            </a:r>
            <a:r>
              <a:rPr kumimoji="1" lang="en-US" altLang="zh-CN" baseline="0" dirty="0" smtClean="0"/>
              <a:t> published a paper “”. In this paper, they take a simple approach to this problem, they estimate the sparse </a:t>
            </a:r>
            <a:r>
              <a:rPr kumimoji="1" lang="en-US" altLang="zh-CN" baseline="0" dirty="0" err="1" smtClean="0"/>
              <a:t>grahical</a:t>
            </a:r>
            <a:r>
              <a:rPr kumimoji="1" lang="en-US" altLang="zh-CN" baseline="0" dirty="0" smtClean="0"/>
              <a:t> model by fitting a lasso model to each variable using all the others as predictors.</a:t>
            </a:r>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7</a:t>
            </a:fld>
            <a:endParaRPr kumimoji="1" lang="zh-CN" altLang="en-US"/>
          </a:p>
        </p:txBody>
      </p:sp>
    </p:spTree>
    <p:extLst>
      <p:ext uri="{BB962C8B-B14F-4D97-AF65-F5344CB8AC3E}">
        <p14:creationId xmlns:p14="http://schemas.microsoft.com/office/powerpoint/2010/main" val="168642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this</a:t>
            </a:r>
            <a:r>
              <a:rPr kumimoji="1" lang="en-US" altLang="zh-CN" baseline="0" dirty="0" smtClean="0"/>
              <a:t> paper, the authors claim that their approach is extremely simple and much faster than competing approach.</a:t>
            </a:r>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8</a:t>
            </a:fld>
            <a:endParaRPr kumimoji="1" lang="zh-CN" altLang="en-US"/>
          </a:p>
        </p:txBody>
      </p:sp>
    </p:spTree>
    <p:extLst>
      <p:ext uri="{BB962C8B-B14F-4D97-AF65-F5344CB8AC3E}">
        <p14:creationId xmlns:p14="http://schemas.microsoft.com/office/powerpoint/2010/main" val="17294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 </a:t>
            </a:r>
            <a:r>
              <a:rPr kumimoji="1" lang="en-US" altLang="zh-CN" dirty="0" err="1" smtClean="0"/>
              <a:t>emprical</a:t>
            </a:r>
            <a:r>
              <a:rPr kumimoji="1" lang="en-US" altLang="zh-CN" baseline="0" dirty="0" smtClean="0"/>
              <a:t> covariance matrix</a:t>
            </a:r>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9</a:t>
            </a:fld>
            <a:endParaRPr kumimoji="1" lang="zh-CN" altLang="en-US"/>
          </a:p>
        </p:txBody>
      </p:sp>
    </p:spTree>
    <p:extLst>
      <p:ext uri="{BB962C8B-B14F-4D97-AF65-F5344CB8AC3E}">
        <p14:creationId xmlns:p14="http://schemas.microsoft.com/office/powerpoint/2010/main" val="96177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By </a:t>
            </a:r>
            <a:r>
              <a:rPr kumimoji="1" lang="en-US" altLang="zh-CN" dirty="0" err="1" smtClean="0"/>
              <a:t>partioning</a:t>
            </a:r>
            <a:r>
              <a:rPr kumimoji="1" lang="en-US" altLang="zh-CN" dirty="0" smtClean="0"/>
              <a:t> W and S, they show that the solution </a:t>
            </a:r>
            <a:r>
              <a:rPr kumimoji="1" lang="en-US" altLang="zh-CN" dirty="0" err="1" smtClean="0"/>
              <a:t>fow</a:t>
            </a:r>
            <a:r>
              <a:rPr kumimoji="1" lang="en-US" altLang="zh-CN" baseline="0" dirty="0" smtClean="0"/>
              <a:t> w12 </a:t>
            </a:r>
            <a:r>
              <a:rPr kumimoji="1" lang="en-US" altLang="zh-CN" baseline="0" dirty="0" err="1" smtClean="0"/>
              <a:t>satistify</a:t>
            </a:r>
            <a:r>
              <a:rPr kumimoji="1" lang="en-US" altLang="zh-CN" baseline="0" dirty="0" smtClean="0"/>
              <a:t> the following equation.</a:t>
            </a:r>
            <a:endParaRPr kumimoji="1" lang="zh-CN" altLang="en-US" dirty="0"/>
          </a:p>
        </p:txBody>
      </p:sp>
      <p:sp>
        <p:nvSpPr>
          <p:cNvPr id="4" name="幻灯片编号占位符 3"/>
          <p:cNvSpPr>
            <a:spLocks noGrp="1"/>
          </p:cNvSpPr>
          <p:nvPr>
            <p:ph type="sldNum" sz="quarter" idx="10"/>
          </p:nvPr>
        </p:nvSpPr>
        <p:spPr/>
        <p:txBody>
          <a:bodyPr/>
          <a:lstStyle/>
          <a:p>
            <a:fld id="{AE79CBF0-E86C-8B46-8369-1F95602F5037}" type="slidenum">
              <a:rPr kumimoji="1" lang="zh-CN" altLang="en-US" smtClean="0"/>
              <a:t>10</a:t>
            </a:fld>
            <a:endParaRPr kumimoji="1" lang="zh-CN" altLang="en-US"/>
          </a:p>
        </p:txBody>
      </p:sp>
    </p:spTree>
    <p:extLst>
      <p:ext uri="{BB962C8B-B14F-4D97-AF65-F5344CB8AC3E}">
        <p14:creationId xmlns:p14="http://schemas.microsoft.com/office/powerpoint/2010/main" val="125705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A9A070E-DBF4-D040-9F4E-9DF896388D00}" type="datetimeFigureOut">
              <a:rPr kumimoji="1" lang="zh-CN" altLang="en-US" smtClean="0"/>
              <a:t>2017/11/27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743679-5726-B44B-A118-16721A48BC2F}"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A070E-DBF4-D040-9F4E-9DF896388D00}" type="datetimeFigureOut">
              <a:rPr kumimoji="1" lang="zh-CN" altLang="en-US" smtClean="0"/>
              <a:t>2017/11/27</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743679-5726-B44B-A118-16721A48BC2F}" type="slidenum">
              <a:rPr kumimoji="1" lang="zh-CN" altLang="en-US" smtClean="0"/>
              <a:t>‹#›</a:t>
            </a:fld>
            <a:endParaRPr kumimoji="1" lang="zh-CN" altLang="en-US"/>
          </a:p>
        </p:txBody>
      </p:sp>
    </p:spTree>
    <p:extLst>
      <p:ext uri="{BB962C8B-B14F-4D97-AF65-F5344CB8AC3E}">
        <p14:creationId xmlns:p14="http://schemas.microsoft.com/office/powerpoint/2010/main" val="745011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tiff"/><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3.tiff"/><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sz="3600" b="1" dirty="0" smtClean="0"/>
              <a:t>Sparse inverse covariance estimation with graphical lasso</a:t>
            </a:r>
            <a:endParaRPr kumimoji="1" lang="zh-CN" altLang="en-US" sz="3600" b="1" dirty="0"/>
          </a:p>
        </p:txBody>
      </p:sp>
      <p:sp>
        <p:nvSpPr>
          <p:cNvPr id="3" name="副标题 2"/>
          <p:cNvSpPr>
            <a:spLocks noGrp="1"/>
          </p:cNvSpPr>
          <p:nvPr>
            <p:ph type="subTitle" idx="1"/>
          </p:nvPr>
        </p:nvSpPr>
        <p:spPr>
          <a:xfrm>
            <a:off x="1143000" y="3995802"/>
            <a:ext cx="6858000" cy="1261997"/>
          </a:xfrm>
        </p:spPr>
        <p:txBody>
          <a:bodyPr>
            <a:normAutofit/>
          </a:bodyPr>
          <a:lstStyle/>
          <a:p>
            <a:r>
              <a:rPr kumimoji="1" lang="en-US" altLang="zh-CN" sz="2000" dirty="0" smtClean="0"/>
              <a:t>Minzhe Zhang</a:t>
            </a:r>
          </a:p>
        </p:txBody>
      </p:sp>
      <p:sp>
        <p:nvSpPr>
          <p:cNvPr id="4" name="矩形 3"/>
          <p:cNvSpPr/>
          <p:nvPr/>
        </p:nvSpPr>
        <p:spPr>
          <a:xfrm>
            <a:off x="2630466" y="6334780"/>
            <a:ext cx="6695162" cy="523220"/>
          </a:xfrm>
          <a:prstGeom prst="rect">
            <a:avLst/>
          </a:prstGeom>
        </p:spPr>
        <p:txBody>
          <a:bodyPr wrap="square">
            <a:spAutoFit/>
          </a:bodyPr>
          <a:lstStyle/>
          <a:p>
            <a:r>
              <a:rPr lang="en-US" altLang="zh-CN" sz="1400" b="0" i="0" dirty="0" smtClean="0">
                <a:solidFill>
                  <a:srgbClr val="222222"/>
                </a:solidFill>
                <a:effectLst/>
                <a:latin typeface="Arial" charset="0"/>
              </a:rPr>
              <a:t>Friedman, Jerome, Trevor Hastie, and Robert </a:t>
            </a:r>
            <a:r>
              <a:rPr lang="en-US" altLang="zh-CN" sz="1400" b="0" i="0" dirty="0" err="1" smtClean="0">
                <a:solidFill>
                  <a:srgbClr val="222222"/>
                </a:solidFill>
                <a:effectLst/>
                <a:latin typeface="Arial" charset="0"/>
              </a:rPr>
              <a:t>Tibshirani</a:t>
            </a:r>
            <a:r>
              <a:rPr lang="en-US" altLang="zh-CN" sz="1400" b="0" i="0" dirty="0" smtClean="0">
                <a:solidFill>
                  <a:srgbClr val="222222"/>
                </a:solidFill>
                <a:effectLst/>
                <a:latin typeface="Arial" charset="0"/>
              </a:rPr>
              <a:t>. "Sparse inverse covariance estimation with the graphical lasso." </a:t>
            </a:r>
            <a:r>
              <a:rPr lang="en-US" altLang="zh-CN" sz="1400" b="0" i="1" dirty="0" smtClean="0">
                <a:solidFill>
                  <a:srgbClr val="222222"/>
                </a:solidFill>
                <a:effectLst/>
                <a:latin typeface="Arial" charset="0"/>
              </a:rPr>
              <a:t>Biostatistics</a:t>
            </a:r>
            <a:r>
              <a:rPr lang="en-US" altLang="zh-CN" sz="1400" b="0" i="0" dirty="0" smtClean="0">
                <a:solidFill>
                  <a:srgbClr val="222222"/>
                </a:solidFill>
                <a:effectLst/>
                <a:latin typeface="Arial" charset="0"/>
              </a:rPr>
              <a:t> 9.3 (2008): 432-441.</a:t>
            </a:r>
            <a:endParaRPr lang="zh-CN" altLang="en-US" sz="1400" dirty="0"/>
          </a:p>
        </p:txBody>
      </p:sp>
    </p:spTree>
    <p:extLst>
      <p:ext uri="{BB962C8B-B14F-4D97-AF65-F5344CB8AC3E}">
        <p14:creationId xmlns:p14="http://schemas.microsoft.com/office/powerpoint/2010/main" val="705568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813" y="2162748"/>
            <a:ext cx="4965700" cy="9144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813" y="3521170"/>
            <a:ext cx="5626100" cy="482600"/>
          </a:xfrm>
          <a:prstGeom prst="rect">
            <a:avLst/>
          </a:prstGeom>
        </p:spPr>
      </p:pic>
      <p:sp>
        <p:nvSpPr>
          <p:cNvPr id="6" name="文本框 5"/>
          <p:cNvSpPr txBox="1"/>
          <p:nvPr/>
        </p:nvSpPr>
        <p:spPr>
          <a:xfrm>
            <a:off x="628650" y="795396"/>
            <a:ext cx="4504438" cy="923330"/>
          </a:xfrm>
          <a:prstGeom prst="rect">
            <a:avLst/>
          </a:prstGeom>
          <a:noFill/>
        </p:spPr>
        <p:txBody>
          <a:bodyPr wrap="none" rtlCol="0">
            <a:spAutoFit/>
          </a:bodyPr>
          <a:lstStyle/>
          <a:p>
            <a:r>
              <a:rPr kumimoji="1" lang="en-US" altLang="zh-CN" dirty="0" smtClean="0"/>
              <a:t>Let </a:t>
            </a:r>
            <a:r>
              <a:rPr kumimoji="1" lang="en-US" altLang="zh-CN" b="1" i="1" dirty="0" smtClean="0"/>
              <a:t>W</a:t>
            </a:r>
            <a:r>
              <a:rPr kumimoji="1" lang="en-US" altLang="zh-CN" dirty="0" smtClean="0"/>
              <a:t> be the estimate of      (rather than         )</a:t>
            </a:r>
          </a:p>
          <a:p>
            <a:endParaRPr kumimoji="1" lang="en-US" altLang="zh-CN" dirty="0"/>
          </a:p>
          <a:p>
            <a:r>
              <a:rPr kumimoji="1" lang="en-US" altLang="zh-CN" dirty="0" smtClean="0"/>
              <a:t>Partitioning </a:t>
            </a:r>
            <a:r>
              <a:rPr kumimoji="1" lang="en-US" altLang="zh-CN" b="1" i="1" dirty="0" smtClean="0"/>
              <a:t>W</a:t>
            </a:r>
            <a:r>
              <a:rPr kumimoji="1" lang="en-US" altLang="zh-CN" dirty="0" smtClean="0"/>
              <a:t> and </a:t>
            </a:r>
            <a:r>
              <a:rPr kumimoji="1" lang="en-US" altLang="zh-CN" b="1" i="1" dirty="0" smtClean="0"/>
              <a:t>S </a:t>
            </a:r>
            <a:endParaRPr kumimoji="1" lang="zh-CN" altLang="en-US" b="1" i="1" dirty="0"/>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2298" y="833457"/>
            <a:ext cx="293209" cy="29320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350" y="833457"/>
            <a:ext cx="419100" cy="35560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6813" y="4447792"/>
            <a:ext cx="4241800" cy="787400"/>
          </a:xfrm>
          <a:prstGeom prst="rect">
            <a:avLst/>
          </a:prstGeom>
        </p:spPr>
      </p:pic>
      <p:sp>
        <p:nvSpPr>
          <p:cNvPr id="10" name="文本框 9"/>
          <p:cNvSpPr txBox="1"/>
          <p:nvPr/>
        </p:nvSpPr>
        <p:spPr>
          <a:xfrm>
            <a:off x="7928658" y="2435282"/>
            <a:ext cx="482520" cy="369332"/>
          </a:xfrm>
          <a:prstGeom prst="rect">
            <a:avLst/>
          </a:prstGeom>
          <a:noFill/>
        </p:spPr>
        <p:txBody>
          <a:bodyPr wrap="square" rtlCol="0">
            <a:spAutoFit/>
          </a:bodyPr>
          <a:lstStyle/>
          <a:p>
            <a:r>
              <a:rPr kumimoji="1" lang="en-US" altLang="zh-CN" b="1" smtClean="0"/>
              <a:t>(2)</a:t>
            </a:r>
            <a:endParaRPr kumimoji="1" lang="zh-CN" altLang="en-US" b="1" dirty="0"/>
          </a:p>
        </p:txBody>
      </p:sp>
      <p:sp>
        <p:nvSpPr>
          <p:cNvPr id="11" name="文本框 10"/>
          <p:cNvSpPr txBox="1"/>
          <p:nvPr/>
        </p:nvSpPr>
        <p:spPr>
          <a:xfrm>
            <a:off x="7928658" y="3577804"/>
            <a:ext cx="482520" cy="369332"/>
          </a:xfrm>
          <a:prstGeom prst="rect">
            <a:avLst/>
          </a:prstGeom>
          <a:noFill/>
        </p:spPr>
        <p:txBody>
          <a:bodyPr wrap="square" rtlCol="0">
            <a:spAutoFit/>
          </a:bodyPr>
          <a:lstStyle/>
          <a:p>
            <a:r>
              <a:rPr kumimoji="1" lang="en-US" altLang="zh-CN" b="1" dirty="0" smtClean="0"/>
              <a:t>(3)</a:t>
            </a:r>
            <a:endParaRPr kumimoji="1" lang="zh-CN" altLang="en-US" b="1" dirty="0"/>
          </a:p>
        </p:txBody>
      </p:sp>
      <p:sp>
        <p:nvSpPr>
          <p:cNvPr id="12" name="文本框 11"/>
          <p:cNvSpPr txBox="1"/>
          <p:nvPr/>
        </p:nvSpPr>
        <p:spPr>
          <a:xfrm>
            <a:off x="7925041" y="4576024"/>
            <a:ext cx="482520" cy="369332"/>
          </a:xfrm>
          <a:prstGeom prst="rect">
            <a:avLst/>
          </a:prstGeom>
          <a:noFill/>
        </p:spPr>
        <p:txBody>
          <a:bodyPr wrap="square" rtlCol="0">
            <a:spAutoFit/>
          </a:bodyPr>
          <a:lstStyle/>
          <a:p>
            <a:r>
              <a:rPr kumimoji="1" lang="en-US" altLang="zh-CN" b="1" dirty="0" smtClean="0"/>
              <a:t>(4)</a:t>
            </a:r>
            <a:endParaRPr kumimoji="1" lang="zh-CN" altLang="en-US" b="1" dirty="0"/>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8513" y="4587492"/>
            <a:ext cx="1828800" cy="508000"/>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0638" y="5333325"/>
            <a:ext cx="4697875" cy="313192"/>
          </a:xfrm>
          <a:prstGeom prst="rect">
            <a:avLst/>
          </a:prstGeom>
        </p:spPr>
      </p:pic>
      <p:sp>
        <p:nvSpPr>
          <p:cNvPr id="15" name="矩形 14"/>
          <p:cNvSpPr/>
          <p:nvPr/>
        </p:nvSpPr>
        <p:spPr>
          <a:xfrm>
            <a:off x="1169894" y="6119215"/>
            <a:ext cx="7977187" cy="738664"/>
          </a:xfrm>
          <a:prstGeom prst="rect">
            <a:avLst/>
          </a:prstGeom>
        </p:spPr>
        <p:txBody>
          <a:bodyPr wrap="square">
            <a:spAutoFit/>
          </a:bodyPr>
          <a:lstStyle/>
          <a:p>
            <a:r>
              <a:rPr lang="en-US" altLang="zh-CN" sz="1400" b="0" i="0" dirty="0" smtClean="0">
                <a:solidFill>
                  <a:srgbClr val="222222"/>
                </a:solidFill>
                <a:effectLst/>
                <a:latin typeface="Arial" charset="0"/>
              </a:rPr>
              <a:t>Banerjee, </a:t>
            </a:r>
            <a:r>
              <a:rPr lang="en-US" altLang="zh-CN" sz="1400" b="0" i="0" dirty="0" err="1" smtClean="0">
                <a:solidFill>
                  <a:srgbClr val="222222"/>
                </a:solidFill>
                <a:effectLst/>
                <a:latin typeface="Arial" charset="0"/>
              </a:rPr>
              <a:t>Onureena</a:t>
            </a:r>
            <a:r>
              <a:rPr lang="en-US" altLang="zh-CN" sz="1400" b="0" i="0" dirty="0" smtClean="0">
                <a:solidFill>
                  <a:srgbClr val="222222"/>
                </a:solidFill>
                <a:effectLst/>
                <a:latin typeface="Arial" charset="0"/>
              </a:rPr>
              <a:t>, Laurent El </a:t>
            </a:r>
            <a:r>
              <a:rPr lang="en-US" altLang="zh-CN" sz="1400" b="0" i="0" dirty="0" err="1" smtClean="0">
                <a:solidFill>
                  <a:srgbClr val="222222"/>
                </a:solidFill>
                <a:effectLst/>
                <a:latin typeface="Arial" charset="0"/>
              </a:rPr>
              <a:t>Ghaoui</a:t>
            </a:r>
            <a:r>
              <a:rPr lang="en-US" altLang="zh-CN" sz="1400" b="0" i="0" dirty="0" smtClean="0">
                <a:solidFill>
                  <a:srgbClr val="222222"/>
                </a:solidFill>
                <a:effectLst/>
                <a:latin typeface="Arial" charset="0"/>
              </a:rPr>
              <a:t>, and Alexandre </a:t>
            </a:r>
            <a:r>
              <a:rPr lang="en-US" altLang="zh-CN" sz="1400" b="0" i="0" dirty="0" err="1" smtClean="0">
                <a:solidFill>
                  <a:srgbClr val="222222"/>
                </a:solidFill>
                <a:effectLst/>
                <a:latin typeface="Arial" charset="0"/>
              </a:rPr>
              <a:t>d’Aspremont</a:t>
            </a:r>
            <a:r>
              <a:rPr lang="en-US" altLang="zh-CN" sz="1400" b="0" i="0" dirty="0" smtClean="0">
                <a:solidFill>
                  <a:srgbClr val="222222"/>
                </a:solidFill>
                <a:effectLst/>
                <a:latin typeface="Arial" charset="0"/>
              </a:rPr>
              <a:t>. "Model selection through sparse maximum likelihood estimation for multivariate </a:t>
            </a:r>
            <a:r>
              <a:rPr lang="en-US" altLang="zh-CN" sz="1400" b="0" i="0" dirty="0" err="1" smtClean="0">
                <a:solidFill>
                  <a:srgbClr val="222222"/>
                </a:solidFill>
                <a:effectLst/>
                <a:latin typeface="Arial" charset="0"/>
              </a:rPr>
              <a:t>gaussian</a:t>
            </a:r>
            <a:r>
              <a:rPr lang="en-US" altLang="zh-CN" sz="1400" b="0" i="0" dirty="0" smtClean="0">
                <a:solidFill>
                  <a:srgbClr val="222222"/>
                </a:solidFill>
                <a:effectLst/>
                <a:latin typeface="Arial" charset="0"/>
              </a:rPr>
              <a:t> or binary data." </a:t>
            </a:r>
            <a:r>
              <a:rPr lang="en-US" altLang="zh-CN" sz="1400" b="0" i="1" dirty="0" smtClean="0">
                <a:solidFill>
                  <a:srgbClr val="222222"/>
                </a:solidFill>
                <a:effectLst/>
                <a:latin typeface="Arial" charset="0"/>
              </a:rPr>
              <a:t>Journal of Machine learning research</a:t>
            </a:r>
            <a:r>
              <a:rPr lang="en-US" altLang="zh-CN" sz="1400" b="0" i="0" dirty="0" smtClean="0">
                <a:solidFill>
                  <a:srgbClr val="222222"/>
                </a:solidFill>
                <a:effectLst/>
                <a:latin typeface="Arial" charset="0"/>
              </a:rPr>
              <a:t> 9.Mar (2008): 485-516.</a:t>
            </a:r>
            <a:endParaRPr lang="zh-CN" altLang="en-US" sz="1400" dirty="0"/>
          </a:p>
        </p:txBody>
      </p:sp>
    </p:spTree>
    <p:extLst>
      <p:ext uri="{BB962C8B-B14F-4D97-AF65-F5344CB8AC3E}">
        <p14:creationId xmlns:p14="http://schemas.microsoft.com/office/powerpoint/2010/main" val="125354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758" y="909832"/>
            <a:ext cx="4527068" cy="815581"/>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879" y="412830"/>
            <a:ext cx="1124111" cy="324263"/>
          </a:xfrm>
          <a:prstGeom prst="rect">
            <a:avLst/>
          </a:prstGeom>
        </p:spPr>
      </p:pic>
      <p:sp>
        <p:nvSpPr>
          <p:cNvPr id="6" name="文本框 5"/>
          <p:cNvSpPr txBox="1"/>
          <p:nvPr/>
        </p:nvSpPr>
        <p:spPr>
          <a:xfrm>
            <a:off x="7948190" y="1132956"/>
            <a:ext cx="482520" cy="369332"/>
          </a:xfrm>
          <a:prstGeom prst="rect">
            <a:avLst/>
          </a:prstGeom>
          <a:noFill/>
        </p:spPr>
        <p:txBody>
          <a:bodyPr wrap="square" rtlCol="0">
            <a:spAutoFit/>
          </a:bodyPr>
          <a:lstStyle/>
          <a:p>
            <a:r>
              <a:rPr kumimoji="1" lang="en-US" altLang="zh-CN" b="1" dirty="0" smtClean="0"/>
              <a:t>(5)</a:t>
            </a:r>
            <a:endParaRPr kumimoji="1" lang="zh-CN" altLang="en-US" b="1"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975" y="3110536"/>
            <a:ext cx="2258430" cy="352880"/>
          </a:xfrm>
          <a:prstGeom prst="rect">
            <a:avLst/>
          </a:prstGeom>
        </p:spPr>
      </p:pic>
      <p:sp>
        <p:nvSpPr>
          <p:cNvPr id="8" name="文本框 7"/>
          <p:cNvSpPr txBox="1"/>
          <p:nvPr/>
        </p:nvSpPr>
        <p:spPr>
          <a:xfrm>
            <a:off x="1075079" y="2345159"/>
            <a:ext cx="6873111" cy="646331"/>
          </a:xfrm>
          <a:prstGeom prst="rect">
            <a:avLst/>
          </a:prstGeom>
          <a:noFill/>
        </p:spPr>
        <p:txBody>
          <a:bodyPr wrap="square" rtlCol="0">
            <a:spAutoFit/>
          </a:bodyPr>
          <a:lstStyle/>
          <a:p>
            <a:r>
              <a:rPr lang="en-US" altLang="zh-CN" dirty="0"/>
              <a:t>Now the sub-gradient equation for maximization of the log-likelihood (1</a:t>
            </a:r>
            <a:r>
              <a:rPr lang="en-US" altLang="zh-CN"/>
              <a:t>) </a:t>
            </a:r>
            <a:r>
              <a:rPr kumimoji="1" lang="en-US" altLang="zh-CN" smtClean="0"/>
              <a:t>can </a:t>
            </a:r>
            <a:r>
              <a:rPr kumimoji="1" lang="en-US" altLang="zh-CN" dirty="0" smtClean="0"/>
              <a:t>be transformed into </a:t>
            </a:r>
            <a:endParaRPr kumimoji="1" lang="zh-CN" altLang="en-US" dirty="0"/>
          </a:p>
        </p:txBody>
      </p:sp>
      <p:sp>
        <p:nvSpPr>
          <p:cNvPr id="9" name="文本框 8"/>
          <p:cNvSpPr txBox="1"/>
          <p:nvPr/>
        </p:nvSpPr>
        <p:spPr>
          <a:xfrm>
            <a:off x="7948190" y="3100672"/>
            <a:ext cx="482520" cy="369332"/>
          </a:xfrm>
          <a:prstGeom prst="rect">
            <a:avLst/>
          </a:prstGeom>
          <a:noFill/>
        </p:spPr>
        <p:txBody>
          <a:bodyPr wrap="square" rtlCol="0">
            <a:spAutoFit/>
          </a:bodyPr>
          <a:lstStyle/>
          <a:p>
            <a:r>
              <a:rPr kumimoji="1" lang="en-US" altLang="zh-CN" b="1" dirty="0" smtClean="0"/>
              <a:t>(6)</a:t>
            </a:r>
            <a:endParaRPr kumimoji="1" lang="zh-CN" altLang="en-US" b="1" dirty="0"/>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1" t="2905" r="1295"/>
          <a:stretch/>
        </p:blipFill>
        <p:spPr>
          <a:xfrm>
            <a:off x="1069975" y="3670300"/>
            <a:ext cx="2905125" cy="308386"/>
          </a:xfrm>
          <a:prstGeom prst="rect">
            <a:avLst/>
          </a:prstGeom>
        </p:spPr>
      </p:pic>
      <p:sp>
        <p:nvSpPr>
          <p:cNvPr id="11" name="文本框 10"/>
          <p:cNvSpPr txBox="1"/>
          <p:nvPr/>
        </p:nvSpPr>
        <p:spPr>
          <a:xfrm>
            <a:off x="1069975" y="367761"/>
            <a:ext cx="685957" cy="369332"/>
          </a:xfrm>
          <a:prstGeom prst="rect">
            <a:avLst/>
          </a:prstGeom>
          <a:noFill/>
        </p:spPr>
        <p:txBody>
          <a:bodyPr wrap="none" rtlCol="0">
            <a:spAutoFit/>
          </a:bodyPr>
          <a:lstStyle/>
          <a:p>
            <a:r>
              <a:rPr kumimoji="1" lang="en-US" altLang="zh-CN" smtClean="0"/>
              <a:t>given</a:t>
            </a:r>
            <a:endParaRPr kumimoji="1" lang="zh-CN" altLang="en-US" dirty="0"/>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375" y="4162739"/>
            <a:ext cx="765749" cy="365731"/>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6805" y="4188139"/>
            <a:ext cx="1100404" cy="340331"/>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6637" y="5508396"/>
            <a:ext cx="2971800" cy="368300"/>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375" y="6282120"/>
            <a:ext cx="2574925" cy="334406"/>
          </a:xfrm>
          <a:prstGeom prst="rect">
            <a:avLst/>
          </a:prstGeom>
        </p:spPr>
      </p:pic>
      <p:sp>
        <p:nvSpPr>
          <p:cNvPr id="16" name="文本框 15"/>
          <p:cNvSpPr txBox="1"/>
          <p:nvPr/>
        </p:nvSpPr>
        <p:spPr>
          <a:xfrm>
            <a:off x="1056261" y="5183246"/>
            <a:ext cx="3431902" cy="369332"/>
          </a:xfrm>
          <a:prstGeom prst="rect">
            <a:avLst/>
          </a:prstGeom>
          <a:noFill/>
        </p:spPr>
        <p:txBody>
          <a:bodyPr wrap="none" rtlCol="0">
            <a:spAutoFit/>
          </a:bodyPr>
          <a:lstStyle/>
          <a:p>
            <a:r>
              <a:rPr kumimoji="1" lang="en-US" altLang="zh-CN" dirty="0" smtClean="0"/>
              <a:t>The upper right block of (6) is then</a:t>
            </a:r>
            <a:endParaRPr kumimoji="1" lang="zh-CN" altLang="en-US" dirty="0"/>
          </a:p>
        </p:txBody>
      </p:sp>
      <p:sp>
        <p:nvSpPr>
          <p:cNvPr id="17" name="文本框 16"/>
          <p:cNvSpPr txBox="1"/>
          <p:nvPr/>
        </p:nvSpPr>
        <p:spPr>
          <a:xfrm>
            <a:off x="1048993" y="5929768"/>
            <a:ext cx="5042406" cy="369332"/>
          </a:xfrm>
          <a:prstGeom prst="rect">
            <a:avLst/>
          </a:prstGeom>
          <a:noFill/>
        </p:spPr>
        <p:txBody>
          <a:bodyPr wrap="none" rtlCol="0">
            <a:spAutoFit/>
          </a:bodyPr>
          <a:lstStyle/>
          <a:p>
            <a:r>
              <a:rPr kumimoji="1" lang="en-US" altLang="zh-CN" dirty="0" smtClean="0"/>
              <a:t>The </a:t>
            </a:r>
            <a:r>
              <a:rPr kumimoji="1" lang="en-US" altLang="zh-CN" dirty="0" err="1" smtClean="0"/>
              <a:t>subgradient</a:t>
            </a:r>
            <a:r>
              <a:rPr kumimoji="1" lang="en-US" altLang="zh-CN" dirty="0" smtClean="0"/>
              <a:t> equation from (4) works out to be  </a:t>
            </a:r>
            <a:endParaRPr kumimoji="1" lang="zh-CN" altLang="en-US" dirty="0"/>
          </a:p>
        </p:txBody>
      </p:sp>
      <p:sp>
        <p:nvSpPr>
          <p:cNvPr id="18" name="文本框 17"/>
          <p:cNvSpPr txBox="1"/>
          <p:nvPr/>
        </p:nvSpPr>
        <p:spPr>
          <a:xfrm>
            <a:off x="7948190" y="5323214"/>
            <a:ext cx="482520" cy="369332"/>
          </a:xfrm>
          <a:prstGeom prst="rect">
            <a:avLst/>
          </a:prstGeom>
          <a:noFill/>
        </p:spPr>
        <p:txBody>
          <a:bodyPr wrap="square" rtlCol="0">
            <a:spAutoFit/>
          </a:bodyPr>
          <a:lstStyle/>
          <a:p>
            <a:r>
              <a:rPr kumimoji="1" lang="en-US" altLang="zh-CN" b="1" dirty="0" smtClean="0"/>
              <a:t>(7)</a:t>
            </a:r>
            <a:endParaRPr kumimoji="1" lang="zh-CN" altLang="en-US" b="1" dirty="0"/>
          </a:p>
        </p:txBody>
      </p:sp>
      <p:sp>
        <p:nvSpPr>
          <p:cNvPr id="19" name="文本框 18"/>
          <p:cNvSpPr txBox="1"/>
          <p:nvPr/>
        </p:nvSpPr>
        <p:spPr>
          <a:xfrm>
            <a:off x="7948190" y="6247194"/>
            <a:ext cx="482520" cy="369332"/>
          </a:xfrm>
          <a:prstGeom prst="rect">
            <a:avLst/>
          </a:prstGeom>
          <a:noFill/>
        </p:spPr>
        <p:txBody>
          <a:bodyPr wrap="square" rtlCol="0">
            <a:spAutoFit/>
          </a:bodyPr>
          <a:lstStyle/>
          <a:p>
            <a:r>
              <a:rPr kumimoji="1" lang="en-US" altLang="zh-CN" b="1" dirty="0" smtClean="0"/>
              <a:t>(8)</a:t>
            </a:r>
            <a:endParaRPr kumimoji="1" lang="zh-CN" altLang="en-US" b="1" dirty="0"/>
          </a:p>
        </p:txBody>
      </p:sp>
    </p:spTree>
    <p:extLst>
      <p:ext uri="{BB962C8B-B14F-4D97-AF65-F5344CB8AC3E}">
        <p14:creationId xmlns:p14="http://schemas.microsoft.com/office/powerpoint/2010/main" val="675845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59578"/>
            <a:ext cx="7886700" cy="2883432"/>
          </a:xfrm>
        </p:spPr>
      </p:pic>
      <p:sp>
        <p:nvSpPr>
          <p:cNvPr id="5" name="标题 1"/>
          <p:cNvSpPr>
            <a:spLocks noGrp="1"/>
          </p:cNvSpPr>
          <p:nvPr>
            <p:ph type="title"/>
          </p:nvPr>
        </p:nvSpPr>
        <p:spPr>
          <a:xfrm>
            <a:off x="628650" y="365126"/>
            <a:ext cx="7886700" cy="1325563"/>
          </a:xfrm>
        </p:spPr>
        <p:txBody>
          <a:bodyPr>
            <a:normAutofit/>
          </a:bodyPr>
          <a:lstStyle/>
          <a:p>
            <a:r>
              <a:rPr kumimoji="1" lang="en-US" altLang="zh-CN" sz="3600" b="1" i="1" dirty="0" smtClean="0"/>
              <a:t>Graphical </a:t>
            </a:r>
            <a:r>
              <a:rPr kumimoji="1" lang="en-US" altLang="zh-CN" sz="3600" b="1" i="1" smtClean="0"/>
              <a:t>lasso algorithm</a:t>
            </a:r>
            <a:endParaRPr kumimoji="1" lang="zh-CN" altLang="en-US" sz="3600" b="1" i="1" dirty="0"/>
          </a:p>
        </p:txBody>
      </p:sp>
    </p:spTree>
    <p:extLst>
      <p:ext uri="{BB962C8B-B14F-4D97-AF65-F5344CB8AC3E}">
        <p14:creationId xmlns:p14="http://schemas.microsoft.com/office/powerpoint/2010/main" val="35124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Timing</a:t>
            </a:r>
            <a:endParaRPr kumimoji="1" lang="zh-CN" altLang="en-US" sz="36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836" y="633415"/>
            <a:ext cx="3568352" cy="320992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79" y="4111628"/>
            <a:ext cx="6386513" cy="2086931"/>
          </a:xfrm>
          <a:prstGeom prst="rect">
            <a:avLst/>
          </a:prstGeom>
        </p:spPr>
      </p:pic>
    </p:spTree>
    <p:extLst>
      <p:ext uri="{BB962C8B-B14F-4D97-AF65-F5344CB8AC3E}">
        <p14:creationId xmlns:p14="http://schemas.microsoft.com/office/powerpoint/2010/main" val="111201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Cell signaling data</a:t>
            </a:r>
            <a:endParaRPr kumimoji="1" lang="zh-CN" altLang="en-US" sz="36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331" y="2659620"/>
            <a:ext cx="2153707" cy="1938336"/>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49" y="1690689"/>
            <a:ext cx="1909223" cy="203834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883" y="1628539"/>
            <a:ext cx="1882959" cy="203834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287" y="4332944"/>
            <a:ext cx="1984922" cy="211725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408" y="4413063"/>
            <a:ext cx="2054744" cy="2168897"/>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9842" y="1560275"/>
            <a:ext cx="2125185" cy="2068513"/>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6849" y="4436133"/>
            <a:ext cx="2069424" cy="2088675"/>
          </a:xfrm>
          <a:prstGeom prst="rect">
            <a:avLst/>
          </a:prstGeom>
        </p:spPr>
      </p:pic>
    </p:spTree>
    <p:extLst>
      <p:ext uri="{BB962C8B-B14F-4D97-AF65-F5344CB8AC3E}">
        <p14:creationId xmlns:p14="http://schemas.microsoft.com/office/powerpoint/2010/main" val="18481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a:xfrm>
            <a:off x="628650" y="3200400"/>
            <a:ext cx="7886700" cy="3005137"/>
          </a:xfrm>
        </p:spPr>
        <p:txBody>
          <a:bodyPr>
            <a:normAutofit/>
          </a:bodyPr>
          <a:lstStyle/>
          <a:p>
            <a:pPr marL="0" indent="0">
              <a:buNone/>
            </a:pPr>
            <a:r>
              <a:rPr kumimoji="1" lang="en-US" altLang="zh-CN" sz="3600" b="1" smtClean="0"/>
              <a:t>Thanks!</a:t>
            </a:r>
            <a:endParaRPr kumimoji="1" lang="zh-CN" altLang="en-US" sz="3600" b="1" dirty="0"/>
          </a:p>
        </p:txBody>
      </p:sp>
    </p:spTree>
    <p:extLst>
      <p:ext uri="{BB962C8B-B14F-4D97-AF65-F5344CB8AC3E}">
        <p14:creationId xmlns:p14="http://schemas.microsoft.com/office/powerpoint/2010/main" val="662530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smtClean="0"/>
              <a:t>Outline</a:t>
            </a:r>
            <a:endParaRPr kumimoji="1" lang="zh-CN" altLang="en-US" sz="3600" b="1" dirty="0"/>
          </a:p>
        </p:txBody>
      </p:sp>
      <p:sp>
        <p:nvSpPr>
          <p:cNvPr id="3" name="内容占位符 2"/>
          <p:cNvSpPr>
            <a:spLocks noGrp="1"/>
          </p:cNvSpPr>
          <p:nvPr>
            <p:ph idx="1"/>
          </p:nvPr>
        </p:nvSpPr>
        <p:spPr/>
        <p:txBody>
          <a:bodyPr>
            <a:normAutofit/>
          </a:bodyPr>
          <a:lstStyle/>
          <a:p>
            <a:r>
              <a:rPr kumimoji="1" lang="en-US" altLang="zh-CN" sz="2400" b="1" dirty="0" smtClean="0"/>
              <a:t>Background</a:t>
            </a:r>
          </a:p>
          <a:p>
            <a:endParaRPr kumimoji="1" lang="en-US" altLang="zh-CN" sz="2400" b="1" dirty="0"/>
          </a:p>
          <a:p>
            <a:r>
              <a:rPr kumimoji="1" lang="en-US" altLang="zh-CN" sz="2400" b="1" dirty="0" smtClean="0"/>
              <a:t>Approach</a:t>
            </a:r>
          </a:p>
          <a:p>
            <a:endParaRPr kumimoji="1" lang="en-US" altLang="zh-CN" sz="2400" b="1" dirty="0"/>
          </a:p>
          <a:p>
            <a:r>
              <a:rPr kumimoji="1" lang="en-US" altLang="zh-CN" sz="2400" b="1" dirty="0" smtClean="0"/>
              <a:t>Result</a:t>
            </a:r>
            <a:endParaRPr kumimoji="1" lang="zh-CN" altLang="en-US" sz="2400" b="1" dirty="0"/>
          </a:p>
        </p:txBody>
      </p:sp>
    </p:spTree>
    <p:extLst>
      <p:ext uri="{BB962C8B-B14F-4D97-AF65-F5344CB8AC3E}">
        <p14:creationId xmlns:p14="http://schemas.microsoft.com/office/powerpoint/2010/main" val="1995199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What is a graph?</a:t>
            </a:r>
            <a:endParaRPr kumimoji="1" lang="zh-CN" altLang="en-US" sz="3600" b="1" dirty="0"/>
          </a:p>
        </p:txBody>
      </p:sp>
      <p:sp>
        <p:nvSpPr>
          <p:cNvPr id="3" name="内容占位符 2"/>
          <p:cNvSpPr>
            <a:spLocks noGrp="1"/>
          </p:cNvSpPr>
          <p:nvPr>
            <p:ph idx="1"/>
          </p:nvPr>
        </p:nvSpPr>
        <p:spPr/>
        <p:txBody>
          <a:bodyPr/>
          <a:lstStyle/>
          <a:p>
            <a:r>
              <a:rPr kumimoji="1" lang="en-US" altLang="zh-CN" dirty="0" smtClean="0"/>
              <a:t>Vertices</a:t>
            </a:r>
          </a:p>
          <a:p>
            <a:r>
              <a:rPr kumimoji="1" lang="en-US" altLang="zh-CN" dirty="0" smtClean="0"/>
              <a:t>Edges</a:t>
            </a:r>
            <a:endParaRPr kumimoji="1" lang="zh-CN" altLang="en-US" dirty="0"/>
          </a:p>
        </p:txBody>
      </p:sp>
      <p:pic>
        <p:nvPicPr>
          <p:cNvPr id="4" name="图片 3"/>
          <p:cNvPicPr>
            <a:picLocks noChangeAspect="1"/>
          </p:cNvPicPr>
          <p:nvPr/>
        </p:nvPicPr>
        <p:blipFill>
          <a:blip r:embed="rId3"/>
          <a:stretch>
            <a:fillRect/>
          </a:stretch>
        </p:blipFill>
        <p:spPr>
          <a:xfrm>
            <a:off x="4244758" y="1431192"/>
            <a:ext cx="4270592" cy="4270592"/>
          </a:xfrm>
          <a:prstGeom prst="rect">
            <a:avLst/>
          </a:prstGeom>
        </p:spPr>
      </p:pic>
    </p:spTree>
    <p:extLst>
      <p:ext uri="{BB962C8B-B14F-4D97-AF65-F5344CB8AC3E}">
        <p14:creationId xmlns:p14="http://schemas.microsoft.com/office/powerpoint/2010/main" val="925138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a:t>How to infer graph structure?</a:t>
            </a:r>
            <a:endParaRPr kumimoji="1" lang="zh-CN" altLang="en-US" sz="3600"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4525505" y="1640833"/>
            <a:ext cx="3989845" cy="3918153"/>
          </a:xfrm>
          <a:prstGeom prst="rect">
            <a:avLst/>
          </a:prstGeom>
        </p:spPr>
      </p:pic>
      <p:pic>
        <p:nvPicPr>
          <p:cNvPr id="5" name="图片 4"/>
          <p:cNvPicPr>
            <a:picLocks noChangeAspect="1"/>
          </p:cNvPicPr>
          <p:nvPr/>
        </p:nvPicPr>
        <p:blipFill rotWithShape="1">
          <a:blip r:embed="rId4"/>
          <a:srcRect l="32675" t="12286"/>
          <a:stretch/>
        </p:blipFill>
        <p:spPr>
          <a:xfrm>
            <a:off x="628650" y="1622603"/>
            <a:ext cx="3189368" cy="4554360"/>
          </a:xfrm>
          <a:prstGeom prst="rect">
            <a:avLst/>
          </a:prstGeom>
        </p:spPr>
      </p:pic>
    </p:spTree>
    <p:extLst>
      <p:ext uri="{BB962C8B-B14F-4D97-AF65-F5344CB8AC3E}">
        <p14:creationId xmlns:p14="http://schemas.microsoft.com/office/powerpoint/2010/main" val="309030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Marginal correlation</a:t>
            </a:r>
            <a:endParaRPr kumimoji="1" lang="zh-CN" altLang="en-US" sz="3600" b="1"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1505" y="2687386"/>
            <a:ext cx="3774590" cy="744577"/>
          </a:xfrm>
        </p:spPr>
      </p:pic>
      <p:pic>
        <p:nvPicPr>
          <p:cNvPr id="4" name="图片 3"/>
          <p:cNvPicPr>
            <a:picLocks noChangeAspect="1"/>
          </p:cNvPicPr>
          <p:nvPr/>
        </p:nvPicPr>
        <p:blipFill rotWithShape="1">
          <a:blip r:embed="rId4"/>
          <a:srcRect l="32675" t="12286"/>
          <a:stretch/>
        </p:blipFill>
        <p:spPr>
          <a:xfrm>
            <a:off x="628650" y="1898544"/>
            <a:ext cx="3189368" cy="4554360"/>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t="11532"/>
          <a:stretch/>
        </p:blipFill>
        <p:spPr>
          <a:xfrm>
            <a:off x="4501505" y="1690689"/>
            <a:ext cx="1625600" cy="415711"/>
          </a:xfrm>
          <a:prstGeom prst="rect">
            <a:avLst/>
          </a:prstGeom>
        </p:spPr>
      </p:pic>
      <p:sp>
        <p:nvSpPr>
          <p:cNvPr id="8" name="下箭头 7"/>
          <p:cNvSpPr/>
          <p:nvPr/>
        </p:nvSpPr>
        <p:spPr>
          <a:xfrm>
            <a:off x="1518834" y="1690689"/>
            <a:ext cx="154983" cy="20785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下箭头 8"/>
          <p:cNvSpPr/>
          <p:nvPr/>
        </p:nvSpPr>
        <p:spPr>
          <a:xfrm>
            <a:off x="2328462" y="1690688"/>
            <a:ext cx="154983" cy="20785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0" name="文本框 9"/>
          <p:cNvSpPr txBox="1"/>
          <p:nvPr/>
        </p:nvSpPr>
        <p:spPr>
          <a:xfrm>
            <a:off x="4672012" y="4529143"/>
            <a:ext cx="3843337" cy="1477328"/>
          </a:xfrm>
          <a:prstGeom prst="rect">
            <a:avLst/>
          </a:prstGeom>
          <a:noFill/>
        </p:spPr>
        <p:txBody>
          <a:bodyPr wrap="square" rtlCol="0">
            <a:spAutoFit/>
          </a:bodyPr>
          <a:lstStyle/>
          <a:p>
            <a:pPr marL="285750" indent="-285750">
              <a:buFont typeface="Arial" charset="0"/>
              <a:buChar char="•"/>
            </a:pPr>
            <a:r>
              <a:rPr lang="en-US" altLang="zh-CN" dirty="0"/>
              <a:t>Pearson </a:t>
            </a:r>
            <a:r>
              <a:rPr lang="en-US" altLang="zh-CN" dirty="0" smtClean="0"/>
              <a:t>Correlation</a:t>
            </a:r>
          </a:p>
          <a:p>
            <a:pPr marL="285750" indent="-285750">
              <a:buFont typeface="Arial" charset="0"/>
              <a:buChar char="•"/>
            </a:pPr>
            <a:r>
              <a:rPr lang="en-US" altLang="zh-CN" dirty="0" smtClean="0"/>
              <a:t>Kendall’s </a:t>
            </a:r>
            <a:r>
              <a:rPr lang="en-US" altLang="zh-CN" dirty="0" err="1"/>
              <a:t>τ</a:t>
            </a:r>
            <a:r>
              <a:rPr lang="en-US" altLang="zh-CN" dirty="0"/>
              <a:t> </a:t>
            </a:r>
            <a:endParaRPr lang="en-US" altLang="zh-CN" dirty="0" smtClean="0"/>
          </a:p>
          <a:p>
            <a:pPr marL="285750" indent="-285750">
              <a:buFont typeface="Arial" charset="0"/>
              <a:buChar char="•"/>
            </a:pPr>
            <a:r>
              <a:rPr lang="en-US" altLang="zh-CN" dirty="0"/>
              <a:t>Distance Correlation </a:t>
            </a:r>
            <a:endParaRPr lang="en-US" altLang="zh-CN" dirty="0" smtClean="0"/>
          </a:p>
          <a:p>
            <a:pPr marL="285750" indent="-285750">
              <a:buFont typeface="Arial" charset="0"/>
              <a:buChar char="•"/>
            </a:pPr>
            <a:r>
              <a:rPr lang="en-US" altLang="zh-CN" dirty="0"/>
              <a:t>The Bergsma-</a:t>
            </a:r>
            <a:r>
              <a:rPr lang="en-US" altLang="zh-CN" dirty="0" err="1"/>
              <a:t>Dassios</a:t>
            </a:r>
            <a:r>
              <a:rPr lang="en-US" altLang="zh-CN" dirty="0"/>
              <a:t> </a:t>
            </a:r>
            <a:r>
              <a:rPr lang="en-US" altLang="zh-CN" dirty="0" err="1"/>
              <a:t>τ</a:t>
            </a:r>
            <a:r>
              <a:rPr lang="en-US" altLang="zh-CN" dirty="0"/>
              <a:t>∗ Correlation </a:t>
            </a:r>
            <a:endParaRPr lang="en-US" altLang="zh-CN" dirty="0" smtClean="0"/>
          </a:p>
          <a:p>
            <a:pPr marL="285750" indent="-285750">
              <a:buFont typeface="Arial" charset="0"/>
              <a:buChar char="•"/>
            </a:pPr>
            <a:endParaRPr lang="en-US" altLang="zh-CN" dirty="0"/>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135" y="3833948"/>
            <a:ext cx="293209" cy="293209"/>
          </a:xfrm>
          <a:prstGeom prst="rect">
            <a:avLst/>
          </a:prstGeom>
        </p:spPr>
      </p:pic>
      <p:sp>
        <p:nvSpPr>
          <p:cNvPr id="12" name="文本框 11"/>
          <p:cNvSpPr txBox="1"/>
          <p:nvPr/>
        </p:nvSpPr>
        <p:spPr>
          <a:xfrm>
            <a:off x="5072063" y="3795886"/>
            <a:ext cx="1846980" cy="369332"/>
          </a:xfrm>
          <a:prstGeom prst="rect">
            <a:avLst/>
          </a:prstGeom>
          <a:noFill/>
        </p:spPr>
        <p:txBody>
          <a:bodyPr wrap="none" rtlCol="0">
            <a:spAutoFit/>
          </a:bodyPr>
          <a:lstStyle/>
          <a:p>
            <a:r>
              <a:rPr kumimoji="1" lang="en-US" altLang="zh-CN" smtClean="0"/>
              <a:t>covariance matrix</a:t>
            </a:r>
            <a:endParaRPr kumimoji="1" lang="zh-CN" altLang="en-US" dirty="0"/>
          </a:p>
        </p:txBody>
      </p:sp>
    </p:spTree>
    <p:extLst>
      <p:ext uri="{BB962C8B-B14F-4D97-AF65-F5344CB8AC3E}">
        <p14:creationId xmlns:p14="http://schemas.microsoft.com/office/powerpoint/2010/main" val="844268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Partial correlation</a:t>
            </a:r>
            <a:endParaRPr kumimoji="1" lang="zh-CN" altLang="en-US" sz="3600" b="1" dirty="0"/>
          </a:p>
        </p:txBody>
      </p:sp>
      <p:pic>
        <p:nvPicPr>
          <p:cNvPr id="21" name="内容占位符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1562" y="2522865"/>
            <a:ext cx="1409700" cy="431800"/>
          </a:xfrm>
        </p:spPr>
      </p:pic>
      <p:sp>
        <p:nvSpPr>
          <p:cNvPr id="4" name="椭圆 3"/>
          <p:cNvSpPr/>
          <p:nvPr/>
        </p:nvSpPr>
        <p:spPr>
          <a:xfrm>
            <a:off x="1075518" y="4063731"/>
            <a:ext cx="774916" cy="7749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2800" dirty="0" smtClean="0"/>
              <a:t>B</a:t>
            </a:r>
            <a:endParaRPr kumimoji="1" lang="zh-CN" altLang="en-US" sz="2800" dirty="0"/>
          </a:p>
        </p:txBody>
      </p:sp>
      <p:sp>
        <p:nvSpPr>
          <p:cNvPr id="5" name="椭圆 4"/>
          <p:cNvSpPr/>
          <p:nvPr/>
        </p:nvSpPr>
        <p:spPr>
          <a:xfrm>
            <a:off x="2818108" y="4063731"/>
            <a:ext cx="774916" cy="7749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2800" dirty="0" smtClean="0"/>
              <a:t>C</a:t>
            </a:r>
            <a:endParaRPr kumimoji="1" lang="zh-CN" altLang="en-US" sz="2800" dirty="0"/>
          </a:p>
        </p:txBody>
      </p:sp>
      <p:sp>
        <p:nvSpPr>
          <p:cNvPr id="6" name="椭圆 5"/>
          <p:cNvSpPr/>
          <p:nvPr/>
        </p:nvSpPr>
        <p:spPr>
          <a:xfrm>
            <a:off x="1934706" y="2526223"/>
            <a:ext cx="774916" cy="77491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sz="2800" dirty="0" smtClean="0"/>
              <a:t>A</a:t>
            </a:r>
            <a:endParaRPr kumimoji="1" lang="zh-CN" altLang="en-US" sz="2800" dirty="0"/>
          </a:p>
        </p:txBody>
      </p:sp>
      <p:cxnSp>
        <p:nvCxnSpPr>
          <p:cNvPr id="8" name="直线箭头连接符 7"/>
          <p:cNvCxnSpPr>
            <a:stCxn id="6" idx="3"/>
            <a:endCxn id="4" idx="7"/>
          </p:cNvCxnSpPr>
          <p:nvPr/>
        </p:nvCxnSpPr>
        <p:spPr>
          <a:xfrm flipH="1">
            <a:off x="1736950" y="3187655"/>
            <a:ext cx="311240" cy="989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线箭头连接符 9"/>
          <p:cNvCxnSpPr>
            <a:stCxn id="6" idx="5"/>
            <a:endCxn id="5" idx="1"/>
          </p:cNvCxnSpPr>
          <p:nvPr/>
        </p:nvCxnSpPr>
        <p:spPr>
          <a:xfrm>
            <a:off x="2596138" y="3187655"/>
            <a:ext cx="335454" cy="989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上箭头 17"/>
          <p:cNvSpPr/>
          <p:nvPr/>
        </p:nvSpPr>
        <p:spPr>
          <a:xfrm>
            <a:off x="1494063" y="2414027"/>
            <a:ext cx="242887" cy="442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上箭头 18"/>
          <p:cNvSpPr/>
          <p:nvPr/>
        </p:nvSpPr>
        <p:spPr>
          <a:xfrm>
            <a:off x="730641" y="3955759"/>
            <a:ext cx="242887" cy="442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p:cNvSpPr/>
          <p:nvPr/>
        </p:nvSpPr>
        <p:spPr>
          <a:xfrm>
            <a:off x="3643963" y="3955759"/>
            <a:ext cx="242887" cy="4429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1562" y="3609041"/>
            <a:ext cx="1574800" cy="355600"/>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1562" y="4483047"/>
            <a:ext cx="419100" cy="355600"/>
          </a:xfrm>
          <a:prstGeom prst="rect">
            <a:avLst/>
          </a:prstGeom>
        </p:spPr>
      </p:pic>
      <p:sp>
        <p:nvSpPr>
          <p:cNvPr id="26" name="文本框 25"/>
          <p:cNvSpPr txBox="1"/>
          <p:nvPr/>
        </p:nvSpPr>
        <p:spPr>
          <a:xfrm>
            <a:off x="5447249" y="4476181"/>
            <a:ext cx="1688026" cy="369332"/>
          </a:xfrm>
          <a:prstGeom prst="rect">
            <a:avLst/>
          </a:prstGeom>
          <a:noFill/>
        </p:spPr>
        <p:txBody>
          <a:bodyPr wrap="none" rtlCol="0">
            <a:spAutoFit/>
          </a:bodyPr>
          <a:lstStyle/>
          <a:p>
            <a:r>
              <a:rPr kumimoji="1" lang="en-US" altLang="zh-CN" dirty="0" smtClean="0"/>
              <a:t>Precision matrix</a:t>
            </a:r>
            <a:endParaRPr kumimoji="1" lang="zh-CN" altLang="en-US" dirty="0"/>
          </a:p>
        </p:txBody>
      </p:sp>
      <p:sp>
        <p:nvSpPr>
          <p:cNvPr id="28" name="矩形 27"/>
          <p:cNvSpPr/>
          <p:nvPr/>
        </p:nvSpPr>
        <p:spPr>
          <a:xfrm>
            <a:off x="730641" y="5104544"/>
            <a:ext cx="8070459" cy="1200329"/>
          </a:xfrm>
          <a:prstGeom prst="rect">
            <a:avLst/>
          </a:prstGeom>
        </p:spPr>
        <p:txBody>
          <a:bodyPr wrap="square">
            <a:spAutoFit/>
          </a:bodyPr>
          <a:lstStyle/>
          <a:p>
            <a:r>
              <a:rPr kumimoji="1" lang="en-US" altLang="zh-CN" b="1" dirty="0" smtClean="0"/>
              <a:t>Challenge:</a:t>
            </a:r>
          </a:p>
          <a:p>
            <a:r>
              <a:rPr kumimoji="1" lang="en-US" altLang="zh-CN" dirty="0" smtClean="0"/>
              <a:t>In high dimensional data, usually p &gt;&gt; n, accurate estimation of covariance matrix is unachievable.</a:t>
            </a:r>
          </a:p>
          <a:p>
            <a:r>
              <a:rPr lang="en-US" altLang="zh-CN" dirty="0" smtClean="0"/>
              <a:t>But most network is sparse, so a lasso solution may help.</a:t>
            </a:r>
            <a:endParaRPr lang="zh-CN" altLang="en-US" dirty="0"/>
          </a:p>
        </p:txBody>
      </p:sp>
    </p:spTree>
    <p:extLst>
      <p:ext uri="{BB962C8B-B14F-4D97-AF65-F5344CB8AC3E}">
        <p14:creationId xmlns:p14="http://schemas.microsoft.com/office/powerpoint/2010/main" val="592815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Variable </a:t>
            </a:r>
            <a:r>
              <a:rPr kumimoji="1" lang="en-US" altLang="zh-CN" sz="3600" b="1" smtClean="0"/>
              <a:t>selection with lasso</a:t>
            </a:r>
            <a:endParaRPr kumimoji="1" lang="zh-CN" altLang="en-US" sz="3600" b="1"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1587" y="1230761"/>
            <a:ext cx="6600825" cy="1290868"/>
          </a:xfrm>
        </p:spPr>
      </p:pic>
      <p:pic>
        <p:nvPicPr>
          <p:cNvPr id="5" name="内容占位符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075" y="3322871"/>
            <a:ext cx="4141465" cy="972344"/>
          </a:xfrm>
          <a:prstGeom prst="rect">
            <a:avLst/>
          </a:prstGeom>
        </p:spPr>
      </p:pic>
      <p:pic>
        <p:nvPicPr>
          <p:cNvPr id="6" name="图片 5"/>
          <p:cNvPicPr>
            <a:picLocks noChangeAspect="1"/>
          </p:cNvPicPr>
          <p:nvPr/>
        </p:nvPicPr>
        <p:blipFill rotWithShape="1">
          <a:blip r:embed="rId5"/>
          <a:srcRect l="32675" t="12286"/>
          <a:stretch/>
        </p:blipFill>
        <p:spPr>
          <a:xfrm>
            <a:off x="414338" y="3523146"/>
            <a:ext cx="2286000" cy="3264367"/>
          </a:xfrm>
          <a:prstGeom prst="rect">
            <a:avLst/>
          </a:prstGeom>
        </p:spPr>
      </p:pic>
      <p:sp>
        <p:nvSpPr>
          <p:cNvPr id="8" name="左大括号 7"/>
          <p:cNvSpPr/>
          <p:nvPr/>
        </p:nvSpPr>
        <p:spPr>
          <a:xfrm rot="5400000">
            <a:off x="1765659" y="2732419"/>
            <a:ext cx="257328" cy="132412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zh-CN" altLang="en-US"/>
          </a:p>
        </p:txBody>
      </p:sp>
      <p:sp>
        <p:nvSpPr>
          <p:cNvPr id="9" name="文本框 8"/>
          <p:cNvSpPr txBox="1"/>
          <p:nvPr/>
        </p:nvSpPr>
        <p:spPr>
          <a:xfrm>
            <a:off x="939870" y="2953539"/>
            <a:ext cx="296876" cy="369332"/>
          </a:xfrm>
          <a:prstGeom prst="rect">
            <a:avLst/>
          </a:prstGeom>
          <a:noFill/>
        </p:spPr>
        <p:txBody>
          <a:bodyPr wrap="none" rtlCol="0">
            <a:spAutoFit/>
          </a:bodyPr>
          <a:lstStyle/>
          <a:p>
            <a:r>
              <a:rPr kumimoji="1" lang="en-US" altLang="zh-CN" smtClean="0"/>
              <a:t>Y</a:t>
            </a:r>
            <a:endParaRPr kumimoji="1" lang="zh-CN" altLang="en-US" dirty="0"/>
          </a:p>
        </p:txBody>
      </p:sp>
      <p:sp>
        <p:nvSpPr>
          <p:cNvPr id="10" name="文本框 9"/>
          <p:cNvSpPr txBox="1"/>
          <p:nvPr/>
        </p:nvSpPr>
        <p:spPr>
          <a:xfrm>
            <a:off x="1748129" y="2933875"/>
            <a:ext cx="304892" cy="369332"/>
          </a:xfrm>
          <a:prstGeom prst="rect">
            <a:avLst/>
          </a:prstGeom>
          <a:noFill/>
        </p:spPr>
        <p:txBody>
          <a:bodyPr wrap="none" rtlCol="0">
            <a:spAutoFit/>
          </a:bodyPr>
          <a:lstStyle/>
          <a:p>
            <a:r>
              <a:rPr kumimoji="1" lang="en-US" altLang="zh-CN" dirty="0" smtClean="0"/>
              <a:t>X</a:t>
            </a:r>
            <a:endParaRPr kumimoji="1" lang="zh-CN" altLang="en-US" dirty="0"/>
          </a:p>
        </p:txBody>
      </p:sp>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r="-7812" b="7924"/>
          <a:stretch/>
        </p:blipFill>
        <p:spPr>
          <a:xfrm>
            <a:off x="4029074" y="4698612"/>
            <a:ext cx="657225" cy="467748"/>
          </a:xfrm>
          <a:prstGeom prst="rect">
            <a:avLst/>
          </a:prstGeom>
        </p:spPr>
      </p:pic>
      <p:sp>
        <p:nvSpPr>
          <p:cNvPr id="13" name="文本框 12"/>
          <p:cNvSpPr txBox="1"/>
          <p:nvPr/>
        </p:nvSpPr>
        <p:spPr>
          <a:xfrm>
            <a:off x="4029074" y="4797028"/>
            <a:ext cx="5033903" cy="923330"/>
          </a:xfrm>
          <a:prstGeom prst="rect">
            <a:avLst/>
          </a:prstGeom>
          <a:noFill/>
        </p:spPr>
        <p:txBody>
          <a:bodyPr wrap="square" rtlCol="0">
            <a:spAutoFit/>
          </a:bodyPr>
          <a:lstStyle/>
          <a:p>
            <a:r>
              <a:rPr kumimoji="1" lang="en-US" altLang="zh-CN" dirty="0" smtClean="0"/>
              <a:t>           is estimated to be nonzero if either the estimated coefficient of variable </a:t>
            </a:r>
            <a:r>
              <a:rPr kumimoji="1" lang="en-US" altLang="zh-CN" dirty="0" err="1" smtClean="0"/>
              <a:t>i</a:t>
            </a:r>
            <a:r>
              <a:rPr kumimoji="1" lang="en-US" altLang="zh-CN" dirty="0" smtClean="0"/>
              <a:t> on j or the estimated coefficient of variable j on </a:t>
            </a:r>
            <a:r>
              <a:rPr kumimoji="1" lang="en-US" altLang="zh-CN" dirty="0" err="1" smtClean="0"/>
              <a:t>i</a:t>
            </a:r>
            <a:r>
              <a:rPr kumimoji="1" lang="en-US" altLang="zh-CN" dirty="0" smtClean="0"/>
              <a:t> is nonzero.</a:t>
            </a:r>
            <a:endParaRPr kumimoji="1" lang="zh-CN" altLang="en-US" dirty="0"/>
          </a:p>
        </p:txBody>
      </p:sp>
    </p:spTree>
    <p:extLst>
      <p:ext uri="{BB962C8B-B14F-4D97-AF65-F5344CB8AC3E}">
        <p14:creationId xmlns:p14="http://schemas.microsoft.com/office/powerpoint/2010/main" val="1959515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dirty="0" smtClean="0"/>
              <a:t>Graphical Lasso</a:t>
            </a:r>
            <a:endParaRPr kumimoji="1" lang="zh-CN" altLang="en-US" sz="3600" b="1" dirty="0"/>
          </a:p>
        </p:txBody>
      </p:sp>
      <p:sp>
        <p:nvSpPr>
          <p:cNvPr id="8" name="内容占位符 7"/>
          <p:cNvSpPr>
            <a:spLocks noGrp="1"/>
          </p:cNvSpPr>
          <p:nvPr>
            <p:ph idx="1"/>
          </p:nvPr>
        </p:nvSpPr>
        <p:spPr/>
        <p:txBody>
          <a:bodyPr>
            <a:normAutofit/>
          </a:bodyPr>
          <a:lstStyle/>
          <a:p>
            <a:r>
              <a:rPr kumimoji="1" lang="en-US" altLang="zh-CN" sz="2400" dirty="0" smtClean="0"/>
              <a:t>Simple and Faster</a:t>
            </a:r>
          </a:p>
          <a:p>
            <a:endParaRPr kumimoji="1" lang="en-US" altLang="zh-CN" sz="2400" dirty="0" smtClean="0"/>
          </a:p>
          <a:p>
            <a:r>
              <a:rPr kumimoji="1" lang="en-US" altLang="zh-CN" sz="2400" dirty="0" smtClean="0"/>
              <a:t>More general, bridge the “conceptual gap” between the previous method and the exact problem. </a:t>
            </a:r>
            <a:endParaRPr kumimoji="1" lang="zh-CN" altLang="en-US" sz="2400" dirty="0"/>
          </a:p>
        </p:txBody>
      </p:sp>
    </p:spTree>
    <p:extLst>
      <p:ext uri="{BB962C8B-B14F-4D97-AF65-F5344CB8AC3E}">
        <p14:creationId xmlns:p14="http://schemas.microsoft.com/office/powerpoint/2010/main" val="352612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b="1" smtClean="0"/>
              <a:t>Method</a:t>
            </a:r>
            <a:endParaRPr kumimoji="1" lang="zh-CN" altLang="en-US" sz="3600" b="1"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999819"/>
            <a:ext cx="3670300" cy="3937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77604"/>
            <a:ext cx="1574800" cy="355600"/>
          </a:xfrm>
          <a:prstGeom prst="rect">
            <a:avLst/>
          </a:prstGeom>
        </p:spPr>
      </p:pic>
      <p:sp>
        <p:nvSpPr>
          <p:cNvPr id="6" name="文本框 5"/>
          <p:cNvSpPr txBox="1"/>
          <p:nvPr/>
        </p:nvSpPr>
        <p:spPr>
          <a:xfrm>
            <a:off x="614362" y="2557304"/>
            <a:ext cx="7082260" cy="369332"/>
          </a:xfrm>
          <a:prstGeom prst="rect">
            <a:avLst/>
          </a:prstGeom>
          <a:noFill/>
        </p:spPr>
        <p:txBody>
          <a:bodyPr wrap="none" rtlCol="0">
            <a:spAutoFit/>
          </a:bodyPr>
          <a:lstStyle/>
          <a:p>
            <a:r>
              <a:rPr kumimoji="1" lang="en-US" altLang="zh-CN" dirty="0" smtClean="0"/>
              <a:t>maximize the penalized log-likelihood over nonnegative definite matrices </a:t>
            </a:r>
            <a:endParaRPr kumimoji="1" lang="zh-CN" altLang="en-US" dirty="0"/>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037" y="2605538"/>
            <a:ext cx="1133476" cy="314231"/>
          </a:xfrm>
          <a:prstGeom prst="rect">
            <a:avLst/>
          </a:prstGeom>
        </p:spPr>
      </p:pic>
      <p:sp>
        <p:nvSpPr>
          <p:cNvPr id="8" name="文本框 7"/>
          <p:cNvSpPr txBox="1"/>
          <p:nvPr/>
        </p:nvSpPr>
        <p:spPr>
          <a:xfrm>
            <a:off x="628650" y="4129088"/>
            <a:ext cx="5918159" cy="923330"/>
          </a:xfrm>
          <a:prstGeom prst="rect">
            <a:avLst/>
          </a:prstGeom>
          <a:noFill/>
        </p:spPr>
        <p:txBody>
          <a:bodyPr wrap="none" rtlCol="0">
            <a:spAutoFit/>
          </a:bodyPr>
          <a:lstStyle/>
          <a:p>
            <a:r>
              <a:rPr kumimoji="1" lang="en-US" altLang="zh-CN" b="1" i="1" dirty="0" smtClean="0"/>
              <a:t>S</a:t>
            </a:r>
            <a:r>
              <a:rPr kumimoji="1" lang="en-US" altLang="zh-CN" dirty="0" smtClean="0"/>
              <a:t> is  </a:t>
            </a:r>
            <a:r>
              <a:rPr kumimoji="1" lang="en-US" altLang="zh-CN" dirty="0" smtClean="0"/>
              <a:t>empirical</a:t>
            </a:r>
            <a:r>
              <a:rPr kumimoji="1" lang="en-US" altLang="zh-CN" baseline="0" dirty="0" smtClean="0"/>
              <a:t> covariance matrix</a:t>
            </a:r>
            <a:endParaRPr kumimoji="1" lang="zh-CN" altLang="en-US" dirty="0" smtClean="0"/>
          </a:p>
          <a:p>
            <a:r>
              <a:rPr kumimoji="1" lang="en-US" altLang="zh-CN" dirty="0" err="1" smtClean="0"/>
              <a:t>tr</a:t>
            </a:r>
            <a:r>
              <a:rPr kumimoji="1" lang="en-US" altLang="zh-CN" dirty="0" smtClean="0"/>
              <a:t> is the trace</a:t>
            </a:r>
          </a:p>
          <a:p>
            <a:r>
              <a:rPr kumimoji="1" lang="en-US" altLang="zh-CN" dirty="0" smtClean="0"/>
              <a:t>          is the L1 norm </a:t>
            </a:r>
            <a:r>
              <a:rPr kumimoji="1" lang="mr-IN" altLang="zh-CN" dirty="0" smtClean="0"/>
              <a:t>–</a:t>
            </a:r>
            <a:r>
              <a:rPr kumimoji="1" lang="en-US" altLang="zh-CN" dirty="0" smtClean="0"/>
              <a:t> sum of absolute values of the element  </a:t>
            </a:r>
            <a:endParaRPr kumimoji="1" lang="zh-CN" altLang="en-US"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50" y="4715174"/>
            <a:ext cx="582512" cy="33724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5211" y="4681508"/>
            <a:ext cx="527091" cy="330964"/>
          </a:xfrm>
          <a:prstGeom prst="rect">
            <a:avLst/>
          </a:prstGeom>
        </p:spPr>
      </p:pic>
      <p:sp>
        <p:nvSpPr>
          <p:cNvPr id="11" name="文本框 10"/>
          <p:cNvSpPr txBox="1"/>
          <p:nvPr/>
        </p:nvSpPr>
        <p:spPr>
          <a:xfrm>
            <a:off x="8072600" y="3024187"/>
            <a:ext cx="442750" cy="369332"/>
          </a:xfrm>
          <a:prstGeom prst="rect">
            <a:avLst/>
          </a:prstGeom>
          <a:noFill/>
        </p:spPr>
        <p:txBody>
          <a:bodyPr wrap="none" rtlCol="0">
            <a:spAutoFit/>
          </a:bodyPr>
          <a:lstStyle/>
          <a:p>
            <a:r>
              <a:rPr kumimoji="1" lang="en-US" altLang="zh-CN" b="1" smtClean="0"/>
              <a:t>(1)</a:t>
            </a:r>
            <a:endParaRPr kumimoji="1" lang="zh-CN" altLang="en-US" b="1" dirty="0"/>
          </a:p>
        </p:txBody>
      </p:sp>
    </p:spTree>
    <p:extLst>
      <p:ext uri="{BB962C8B-B14F-4D97-AF65-F5344CB8AC3E}">
        <p14:creationId xmlns:p14="http://schemas.microsoft.com/office/powerpoint/2010/main" val="192522574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TotalTime>
  <Words>815</Words>
  <Application>Microsoft Macintosh PowerPoint</Application>
  <PresentationFormat>全屏显示(4:3)</PresentationFormat>
  <Paragraphs>83</Paragraphs>
  <Slides>15</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Calibri</vt:lpstr>
      <vt:lpstr>Calibri Light</vt:lpstr>
      <vt:lpstr>DengXian</vt:lpstr>
      <vt:lpstr>Mangal</vt:lpstr>
      <vt:lpstr>等线</vt:lpstr>
      <vt:lpstr>等线 Light</vt:lpstr>
      <vt:lpstr>Arial</vt:lpstr>
      <vt:lpstr>Office 主题</vt:lpstr>
      <vt:lpstr>Sparse inverse covariance estimation with graphical lasso</vt:lpstr>
      <vt:lpstr>Outline</vt:lpstr>
      <vt:lpstr>What is a graph?</vt:lpstr>
      <vt:lpstr>How to infer graph structure?</vt:lpstr>
      <vt:lpstr>Marginal correlation</vt:lpstr>
      <vt:lpstr>Partial correlation</vt:lpstr>
      <vt:lpstr>Variable selection with lasso</vt:lpstr>
      <vt:lpstr>Graphical Lasso</vt:lpstr>
      <vt:lpstr>Method</vt:lpstr>
      <vt:lpstr>PowerPoint 演示文稿</vt:lpstr>
      <vt:lpstr>PowerPoint 演示文稿</vt:lpstr>
      <vt:lpstr>Graphical lasso algorithm</vt:lpstr>
      <vt:lpstr>Timing</vt:lpstr>
      <vt:lpstr>Cell signaling data</vt:lpstr>
      <vt:lpstr>PowerPoint 演示文稿</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inverse covariance estimation with graphical lasso</dc:title>
  <dc:creator>Minzhe Zhang</dc:creator>
  <cp:lastModifiedBy>Minzhe Zhang</cp:lastModifiedBy>
  <cp:revision>52</cp:revision>
  <dcterms:created xsi:type="dcterms:W3CDTF">2017-11-27T14:14:01Z</dcterms:created>
  <dcterms:modified xsi:type="dcterms:W3CDTF">2017-11-27T21:08:58Z</dcterms:modified>
</cp:coreProperties>
</file>